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001" r:id="rId3"/>
    <p:sldId id="1966" r:id="rId4"/>
    <p:sldId id="196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2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p:restoredTop sz="94714"/>
  </p:normalViewPr>
  <p:slideViewPr>
    <p:cSldViewPr snapToGrid="0" snapToObjects="1">
      <p:cViewPr varScale="1">
        <p:scale>
          <a:sx n="114" d="100"/>
          <a:sy n="114" d="100"/>
        </p:scale>
        <p:origin x="376"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7E4047-72D8-444C-BA2E-091B8E730E9A}"/>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51EBA9E6-4F43-E64B-9402-DEC93A96745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26002E02-76C9-9344-BDD0-97A563E8B41B}"/>
              </a:ext>
            </a:extLst>
          </p:cNvPr>
          <p:cNvSpPr>
            <a:spLocks noGrp="1"/>
          </p:cNvSpPr>
          <p:nvPr>
            <p:ph type="dt" sz="half" idx="10"/>
          </p:nvPr>
        </p:nvSpPr>
        <p:spPr/>
        <p:txBody>
          <a:bodyPr/>
          <a:lstStyle/>
          <a:p>
            <a:fld id="{DC9058DF-0C62-C442-9E6B-5F11A2628C19}" type="datetimeFigureOut">
              <a:rPr lang="en-US" smtClean="0"/>
              <a:t>2/21/22</a:t>
            </a:fld>
            <a:endParaRPr lang="en-US"/>
          </a:p>
        </p:txBody>
      </p:sp>
      <p:sp>
        <p:nvSpPr>
          <p:cNvPr id="5" name="Footer Placeholder 4">
            <a:extLst>
              <a:ext uri="{FF2B5EF4-FFF2-40B4-BE49-F238E27FC236}">
                <a16:creationId xmlns:a16="http://schemas.microsoft.com/office/drawing/2014/main" id="{E6B1997B-B98A-0D47-AAEB-A6A8C50FB3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8AE3A5-D5E9-3A42-A491-143172A12687}"/>
              </a:ext>
            </a:extLst>
          </p:cNvPr>
          <p:cNvSpPr>
            <a:spLocks noGrp="1"/>
          </p:cNvSpPr>
          <p:nvPr>
            <p:ph type="sldNum" sz="quarter" idx="12"/>
          </p:nvPr>
        </p:nvSpPr>
        <p:spPr/>
        <p:txBody>
          <a:bodyPr/>
          <a:lstStyle/>
          <a:p>
            <a:fld id="{6C9D9025-7F9D-9142-8B17-A56FB1C51265}" type="slidenum">
              <a:rPr lang="en-US" smtClean="0"/>
              <a:t>‹#›</a:t>
            </a:fld>
            <a:endParaRPr lang="en-US"/>
          </a:p>
        </p:txBody>
      </p:sp>
    </p:spTree>
    <p:extLst>
      <p:ext uri="{BB962C8B-B14F-4D97-AF65-F5344CB8AC3E}">
        <p14:creationId xmlns:p14="http://schemas.microsoft.com/office/powerpoint/2010/main" val="22066085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968CC0-D712-894C-8487-D15AD354CEB2}"/>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CCF1C4C0-469D-FD40-8693-B3928EBF354C}"/>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7A5E03CB-8646-B64D-9A57-4201590CD1AE}"/>
              </a:ext>
            </a:extLst>
          </p:cNvPr>
          <p:cNvSpPr>
            <a:spLocks noGrp="1"/>
          </p:cNvSpPr>
          <p:nvPr>
            <p:ph type="dt" sz="half" idx="10"/>
          </p:nvPr>
        </p:nvSpPr>
        <p:spPr/>
        <p:txBody>
          <a:bodyPr/>
          <a:lstStyle/>
          <a:p>
            <a:fld id="{DC9058DF-0C62-C442-9E6B-5F11A2628C19}" type="datetimeFigureOut">
              <a:rPr lang="en-US" smtClean="0"/>
              <a:t>2/21/22</a:t>
            </a:fld>
            <a:endParaRPr lang="en-US"/>
          </a:p>
        </p:txBody>
      </p:sp>
      <p:sp>
        <p:nvSpPr>
          <p:cNvPr id="5" name="Footer Placeholder 4">
            <a:extLst>
              <a:ext uri="{FF2B5EF4-FFF2-40B4-BE49-F238E27FC236}">
                <a16:creationId xmlns:a16="http://schemas.microsoft.com/office/drawing/2014/main" id="{002902CF-E91C-DA46-B70B-C194C288BC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55DAAA-3E5E-2D4E-8A74-24E3BD88EA1C}"/>
              </a:ext>
            </a:extLst>
          </p:cNvPr>
          <p:cNvSpPr>
            <a:spLocks noGrp="1"/>
          </p:cNvSpPr>
          <p:nvPr>
            <p:ph type="sldNum" sz="quarter" idx="12"/>
          </p:nvPr>
        </p:nvSpPr>
        <p:spPr/>
        <p:txBody>
          <a:bodyPr/>
          <a:lstStyle/>
          <a:p>
            <a:fld id="{6C9D9025-7F9D-9142-8B17-A56FB1C51265}" type="slidenum">
              <a:rPr lang="en-US" smtClean="0"/>
              <a:t>‹#›</a:t>
            </a:fld>
            <a:endParaRPr lang="en-US"/>
          </a:p>
        </p:txBody>
      </p:sp>
    </p:spTree>
    <p:extLst>
      <p:ext uri="{BB962C8B-B14F-4D97-AF65-F5344CB8AC3E}">
        <p14:creationId xmlns:p14="http://schemas.microsoft.com/office/powerpoint/2010/main" val="28552205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3E820C1-C219-DA42-9ABB-4437CCF3810C}"/>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ABFA3111-56E7-2645-A578-BD878677190E}"/>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1AD2922-739B-FD4D-9D84-773171728D80}"/>
              </a:ext>
            </a:extLst>
          </p:cNvPr>
          <p:cNvSpPr>
            <a:spLocks noGrp="1"/>
          </p:cNvSpPr>
          <p:nvPr>
            <p:ph type="dt" sz="half" idx="10"/>
          </p:nvPr>
        </p:nvSpPr>
        <p:spPr/>
        <p:txBody>
          <a:bodyPr/>
          <a:lstStyle/>
          <a:p>
            <a:fld id="{DC9058DF-0C62-C442-9E6B-5F11A2628C19}" type="datetimeFigureOut">
              <a:rPr lang="en-US" smtClean="0"/>
              <a:t>2/21/22</a:t>
            </a:fld>
            <a:endParaRPr lang="en-US"/>
          </a:p>
        </p:txBody>
      </p:sp>
      <p:sp>
        <p:nvSpPr>
          <p:cNvPr id="5" name="Footer Placeholder 4">
            <a:extLst>
              <a:ext uri="{FF2B5EF4-FFF2-40B4-BE49-F238E27FC236}">
                <a16:creationId xmlns:a16="http://schemas.microsoft.com/office/drawing/2014/main" id="{6FF20D97-420B-9F40-AD65-6A5A3CD097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86A8D5-1B25-BA47-8953-22A52F043AC3}"/>
              </a:ext>
            </a:extLst>
          </p:cNvPr>
          <p:cNvSpPr>
            <a:spLocks noGrp="1"/>
          </p:cNvSpPr>
          <p:nvPr>
            <p:ph type="sldNum" sz="quarter" idx="12"/>
          </p:nvPr>
        </p:nvSpPr>
        <p:spPr/>
        <p:txBody>
          <a:bodyPr/>
          <a:lstStyle/>
          <a:p>
            <a:fld id="{6C9D9025-7F9D-9142-8B17-A56FB1C51265}" type="slidenum">
              <a:rPr lang="en-US" smtClean="0"/>
              <a:t>‹#›</a:t>
            </a:fld>
            <a:endParaRPr lang="en-US"/>
          </a:p>
        </p:txBody>
      </p:sp>
    </p:spTree>
    <p:extLst>
      <p:ext uri="{BB962C8B-B14F-4D97-AF65-F5344CB8AC3E}">
        <p14:creationId xmlns:p14="http://schemas.microsoft.com/office/powerpoint/2010/main" val="5951371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36216-F3A2-3543-ABD6-33FCFF4284C5}"/>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4FB45015-148E-0B44-9D19-6FD88DCF0A56}"/>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0277E4F-6892-0241-8476-51B39F933085}"/>
              </a:ext>
            </a:extLst>
          </p:cNvPr>
          <p:cNvSpPr>
            <a:spLocks noGrp="1"/>
          </p:cNvSpPr>
          <p:nvPr>
            <p:ph type="dt" sz="half" idx="10"/>
          </p:nvPr>
        </p:nvSpPr>
        <p:spPr/>
        <p:txBody>
          <a:bodyPr/>
          <a:lstStyle/>
          <a:p>
            <a:fld id="{DC9058DF-0C62-C442-9E6B-5F11A2628C19}" type="datetimeFigureOut">
              <a:rPr lang="en-US" smtClean="0"/>
              <a:t>2/21/22</a:t>
            </a:fld>
            <a:endParaRPr lang="en-US"/>
          </a:p>
        </p:txBody>
      </p:sp>
      <p:sp>
        <p:nvSpPr>
          <p:cNvPr id="5" name="Footer Placeholder 4">
            <a:extLst>
              <a:ext uri="{FF2B5EF4-FFF2-40B4-BE49-F238E27FC236}">
                <a16:creationId xmlns:a16="http://schemas.microsoft.com/office/drawing/2014/main" id="{F043C117-AF64-814A-A44D-5014CF1666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C4E31D-09C9-8945-9381-392705E51A20}"/>
              </a:ext>
            </a:extLst>
          </p:cNvPr>
          <p:cNvSpPr>
            <a:spLocks noGrp="1"/>
          </p:cNvSpPr>
          <p:nvPr>
            <p:ph type="sldNum" sz="quarter" idx="12"/>
          </p:nvPr>
        </p:nvSpPr>
        <p:spPr/>
        <p:txBody>
          <a:bodyPr/>
          <a:lstStyle/>
          <a:p>
            <a:fld id="{6C9D9025-7F9D-9142-8B17-A56FB1C51265}" type="slidenum">
              <a:rPr lang="en-US" smtClean="0"/>
              <a:t>‹#›</a:t>
            </a:fld>
            <a:endParaRPr lang="en-US"/>
          </a:p>
        </p:txBody>
      </p:sp>
    </p:spTree>
    <p:extLst>
      <p:ext uri="{BB962C8B-B14F-4D97-AF65-F5344CB8AC3E}">
        <p14:creationId xmlns:p14="http://schemas.microsoft.com/office/powerpoint/2010/main" val="34264967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C19A28-5532-1F4A-A01C-78110CC7C7DD}"/>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6DFA4B11-F911-8B4C-A7AA-69E0A6C5839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7A2A8FC1-8CD5-5A4F-BEBE-613355228644}"/>
              </a:ext>
            </a:extLst>
          </p:cNvPr>
          <p:cNvSpPr>
            <a:spLocks noGrp="1"/>
          </p:cNvSpPr>
          <p:nvPr>
            <p:ph type="dt" sz="half" idx="10"/>
          </p:nvPr>
        </p:nvSpPr>
        <p:spPr/>
        <p:txBody>
          <a:bodyPr/>
          <a:lstStyle/>
          <a:p>
            <a:fld id="{DC9058DF-0C62-C442-9E6B-5F11A2628C19}" type="datetimeFigureOut">
              <a:rPr lang="en-US" smtClean="0"/>
              <a:t>2/21/22</a:t>
            </a:fld>
            <a:endParaRPr lang="en-US"/>
          </a:p>
        </p:txBody>
      </p:sp>
      <p:sp>
        <p:nvSpPr>
          <p:cNvPr id="5" name="Footer Placeholder 4">
            <a:extLst>
              <a:ext uri="{FF2B5EF4-FFF2-40B4-BE49-F238E27FC236}">
                <a16:creationId xmlns:a16="http://schemas.microsoft.com/office/drawing/2014/main" id="{1C2D10C1-276F-7C4A-9152-4A4F7F6146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A9E2A3-7A03-684B-93A6-61962EFFCFDC}"/>
              </a:ext>
            </a:extLst>
          </p:cNvPr>
          <p:cNvSpPr>
            <a:spLocks noGrp="1"/>
          </p:cNvSpPr>
          <p:nvPr>
            <p:ph type="sldNum" sz="quarter" idx="12"/>
          </p:nvPr>
        </p:nvSpPr>
        <p:spPr/>
        <p:txBody>
          <a:bodyPr/>
          <a:lstStyle/>
          <a:p>
            <a:fld id="{6C9D9025-7F9D-9142-8B17-A56FB1C51265}" type="slidenum">
              <a:rPr lang="en-US" smtClean="0"/>
              <a:t>‹#›</a:t>
            </a:fld>
            <a:endParaRPr lang="en-US"/>
          </a:p>
        </p:txBody>
      </p:sp>
    </p:spTree>
    <p:extLst>
      <p:ext uri="{BB962C8B-B14F-4D97-AF65-F5344CB8AC3E}">
        <p14:creationId xmlns:p14="http://schemas.microsoft.com/office/powerpoint/2010/main" val="35040889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D8598-0FF7-7E4D-BC71-0A11D772DCE5}"/>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7D19D62B-7F04-9C42-B834-DFA07BF5E489}"/>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F0B883C2-6200-704D-AFC7-10A582CE5F0E}"/>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9F194CD0-6309-E947-9963-22479C7516B0}"/>
              </a:ext>
            </a:extLst>
          </p:cNvPr>
          <p:cNvSpPr>
            <a:spLocks noGrp="1"/>
          </p:cNvSpPr>
          <p:nvPr>
            <p:ph type="dt" sz="half" idx="10"/>
          </p:nvPr>
        </p:nvSpPr>
        <p:spPr/>
        <p:txBody>
          <a:bodyPr/>
          <a:lstStyle/>
          <a:p>
            <a:fld id="{DC9058DF-0C62-C442-9E6B-5F11A2628C19}" type="datetimeFigureOut">
              <a:rPr lang="en-US" smtClean="0"/>
              <a:t>2/21/22</a:t>
            </a:fld>
            <a:endParaRPr lang="en-US"/>
          </a:p>
        </p:txBody>
      </p:sp>
      <p:sp>
        <p:nvSpPr>
          <p:cNvPr id="6" name="Footer Placeholder 5">
            <a:extLst>
              <a:ext uri="{FF2B5EF4-FFF2-40B4-BE49-F238E27FC236}">
                <a16:creationId xmlns:a16="http://schemas.microsoft.com/office/drawing/2014/main" id="{A3F1D7F5-C86C-6B4C-ABE4-FAB122AA919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9AF7550-4BF9-0C46-A410-6C5DBF79AC1F}"/>
              </a:ext>
            </a:extLst>
          </p:cNvPr>
          <p:cNvSpPr>
            <a:spLocks noGrp="1"/>
          </p:cNvSpPr>
          <p:nvPr>
            <p:ph type="sldNum" sz="quarter" idx="12"/>
          </p:nvPr>
        </p:nvSpPr>
        <p:spPr/>
        <p:txBody>
          <a:bodyPr/>
          <a:lstStyle/>
          <a:p>
            <a:fld id="{6C9D9025-7F9D-9142-8B17-A56FB1C51265}" type="slidenum">
              <a:rPr lang="en-US" smtClean="0"/>
              <a:t>‹#›</a:t>
            </a:fld>
            <a:endParaRPr lang="en-US"/>
          </a:p>
        </p:txBody>
      </p:sp>
    </p:spTree>
    <p:extLst>
      <p:ext uri="{BB962C8B-B14F-4D97-AF65-F5344CB8AC3E}">
        <p14:creationId xmlns:p14="http://schemas.microsoft.com/office/powerpoint/2010/main" val="11514989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C4D52-5AC9-6E48-A3D1-67D55924B65C}"/>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DDD7D516-AF9E-D949-8B60-D1A877FF4A3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003291C3-4F31-5246-8F5A-58CA2D000E0C}"/>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EDAC7F89-94C3-B04D-AF68-B9D7CB1547A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47D7E660-A07F-524B-9F1D-ECF0A4F59FC4}"/>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BB3CFD77-E53C-9B45-8A92-F8D1BB75AEDD}"/>
              </a:ext>
            </a:extLst>
          </p:cNvPr>
          <p:cNvSpPr>
            <a:spLocks noGrp="1"/>
          </p:cNvSpPr>
          <p:nvPr>
            <p:ph type="dt" sz="half" idx="10"/>
          </p:nvPr>
        </p:nvSpPr>
        <p:spPr/>
        <p:txBody>
          <a:bodyPr/>
          <a:lstStyle/>
          <a:p>
            <a:fld id="{DC9058DF-0C62-C442-9E6B-5F11A2628C19}" type="datetimeFigureOut">
              <a:rPr lang="en-US" smtClean="0"/>
              <a:t>2/21/22</a:t>
            </a:fld>
            <a:endParaRPr lang="en-US"/>
          </a:p>
        </p:txBody>
      </p:sp>
      <p:sp>
        <p:nvSpPr>
          <p:cNvPr id="8" name="Footer Placeholder 7">
            <a:extLst>
              <a:ext uri="{FF2B5EF4-FFF2-40B4-BE49-F238E27FC236}">
                <a16:creationId xmlns:a16="http://schemas.microsoft.com/office/drawing/2014/main" id="{4AFBA7F0-AFBE-0844-AEFE-E6FA1DF03AA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B6CE6C0-F9C6-3744-9F26-9CF90F366EC4}"/>
              </a:ext>
            </a:extLst>
          </p:cNvPr>
          <p:cNvSpPr>
            <a:spLocks noGrp="1"/>
          </p:cNvSpPr>
          <p:nvPr>
            <p:ph type="sldNum" sz="quarter" idx="12"/>
          </p:nvPr>
        </p:nvSpPr>
        <p:spPr/>
        <p:txBody>
          <a:bodyPr/>
          <a:lstStyle/>
          <a:p>
            <a:fld id="{6C9D9025-7F9D-9142-8B17-A56FB1C51265}" type="slidenum">
              <a:rPr lang="en-US" smtClean="0"/>
              <a:t>‹#›</a:t>
            </a:fld>
            <a:endParaRPr lang="en-US"/>
          </a:p>
        </p:txBody>
      </p:sp>
    </p:spTree>
    <p:extLst>
      <p:ext uri="{BB962C8B-B14F-4D97-AF65-F5344CB8AC3E}">
        <p14:creationId xmlns:p14="http://schemas.microsoft.com/office/powerpoint/2010/main" val="20503486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A49E60-A36A-C747-80DC-45CAEC478BEE}"/>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C97DF97C-9C1F-4042-B583-5168677B3819}"/>
              </a:ext>
            </a:extLst>
          </p:cNvPr>
          <p:cNvSpPr>
            <a:spLocks noGrp="1"/>
          </p:cNvSpPr>
          <p:nvPr>
            <p:ph type="dt" sz="half" idx="10"/>
          </p:nvPr>
        </p:nvSpPr>
        <p:spPr/>
        <p:txBody>
          <a:bodyPr/>
          <a:lstStyle/>
          <a:p>
            <a:fld id="{DC9058DF-0C62-C442-9E6B-5F11A2628C19}" type="datetimeFigureOut">
              <a:rPr lang="en-US" smtClean="0"/>
              <a:t>2/21/22</a:t>
            </a:fld>
            <a:endParaRPr lang="en-US"/>
          </a:p>
        </p:txBody>
      </p:sp>
      <p:sp>
        <p:nvSpPr>
          <p:cNvPr id="4" name="Footer Placeholder 3">
            <a:extLst>
              <a:ext uri="{FF2B5EF4-FFF2-40B4-BE49-F238E27FC236}">
                <a16:creationId xmlns:a16="http://schemas.microsoft.com/office/drawing/2014/main" id="{1C576D91-9F9D-AF48-97BB-9D4076BC04E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C92C516-0B32-5B46-89A0-14CFD704BE7A}"/>
              </a:ext>
            </a:extLst>
          </p:cNvPr>
          <p:cNvSpPr>
            <a:spLocks noGrp="1"/>
          </p:cNvSpPr>
          <p:nvPr>
            <p:ph type="sldNum" sz="quarter" idx="12"/>
          </p:nvPr>
        </p:nvSpPr>
        <p:spPr/>
        <p:txBody>
          <a:bodyPr/>
          <a:lstStyle/>
          <a:p>
            <a:fld id="{6C9D9025-7F9D-9142-8B17-A56FB1C51265}" type="slidenum">
              <a:rPr lang="en-US" smtClean="0"/>
              <a:t>‹#›</a:t>
            </a:fld>
            <a:endParaRPr lang="en-US"/>
          </a:p>
        </p:txBody>
      </p:sp>
    </p:spTree>
    <p:extLst>
      <p:ext uri="{BB962C8B-B14F-4D97-AF65-F5344CB8AC3E}">
        <p14:creationId xmlns:p14="http://schemas.microsoft.com/office/powerpoint/2010/main" val="3529365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F775A18-A5DF-3A46-BA27-DE851873542E}"/>
              </a:ext>
            </a:extLst>
          </p:cNvPr>
          <p:cNvSpPr>
            <a:spLocks noGrp="1"/>
          </p:cNvSpPr>
          <p:nvPr>
            <p:ph type="dt" sz="half" idx="10"/>
          </p:nvPr>
        </p:nvSpPr>
        <p:spPr/>
        <p:txBody>
          <a:bodyPr/>
          <a:lstStyle/>
          <a:p>
            <a:fld id="{DC9058DF-0C62-C442-9E6B-5F11A2628C19}" type="datetimeFigureOut">
              <a:rPr lang="en-US" smtClean="0"/>
              <a:t>2/21/22</a:t>
            </a:fld>
            <a:endParaRPr lang="en-US"/>
          </a:p>
        </p:txBody>
      </p:sp>
      <p:sp>
        <p:nvSpPr>
          <p:cNvPr id="3" name="Footer Placeholder 2">
            <a:extLst>
              <a:ext uri="{FF2B5EF4-FFF2-40B4-BE49-F238E27FC236}">
                <a16:creationId xmlns:a16="http://schemas.microsoft.com/office/drawing/2014/main" id="{807AA540-E98F-2247-B9C2-17487D44D75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1261CB8-6281-C046-8867-6A1ED8D54016}"/>
              </a:ext>
            </a:extLst>
          </p:cNvPr>
          <p:cNvSpPr>
            <a:spLocks noGrp="1"/>
          </p:cNvSpPr>
          <p:nvPr>
            <p:ph type="sldNum" sz="quarter" idx="12"/>
          </p:nvPr>
        </p:nvSpPr>
        <p:spPr/>
        <p:txBody>
          <a:bodyPr/>
          <a:lstStyle/>
          <a:p>
            <a:fld id="{6C9D9025-7F9D-9142-8B17-A56FB1C51265}" type="slidenum">
              <a:rPr lang="en-US" smtClean="0"/>
              <a:t>‹#›</a:t>
            </a:fld>
            <a:endParaRPr lang="en-US"/>
          </a:p>
        </p:txBody>
      </p:sp>
    </p:spTree>
    <p:extLst>
      <p:ext uri="{BB962C8B-B14F-4D97-AF65-F5344CB8AC3E}">
        <p14:creationId xmlns:p14="http://schemas.microsoft.com/office/powerpoint/2010/main" val="33521184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FF5676-2D3D-F04F-976B-A58385D842A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948FBF0E-104A-AB49-BDF2-4592B164D19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2B6E475A-3B55-1C44-8DC7-00F0BEB6AD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3D25CAC-6F76-F64A-9981-820232317CFF}"/>
              </a:ext>
            </a:extLst>
          </p:cNvPr>
          <p:cNvSpPr>
            <a:spLocks noGrp="1"/>
          </p:cNvSpPr>
          <p:nvPr>
            <p:ph type="dt" sz="half" idx="10"/>
          </p:nvPr>
        </p:nvSpPr>
        <p:spPr/>
        <p:txBody>
          <a:bodyPr/>
          <a:lstStyle/>
          <a:p>
            <a:fld id="{DC9058DF-0C62-C442-9E6B-5F11A2628C19}" type="datetimeFigureOut">
              <a:rPr lang="en-US" smtClean="0"/>
              <a:t>2/21/22</a:t>
            </a:fld>
            <a:endParaRPr lang="en-US"/>
          </a:p>
        </p:txBody>
      </p:sp>
      <p:sp>
        <p:nvSpPr>
          <p:cNvPr id="6" name="Footer Placeholder 5">
            <a:extLst>
              <a:ext uri="{FF2B5EF4-FFF2-40B4-BE49-F238E27FC236}">
                <a16:creationId xmlns:a16="http://schemas.microsoft.com/office/drawing/2014/main" id="{6868C218-425B-044C-A879-994AC1CACE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A5B13A-9528-8E44-BFE8-8BA52BD8DDC0}"/>
              </a:ext>
            </a:extLst>
          </p:cNvPr>
          <p:cNvSpPr>
            <a:spLocks noGrp="1"/>
          </p:cNvSpPr>
          <p:nvPr>
            <p:ph type="sldNum" sz="quarter" idx="12"/>
          </p:nvPr>
        </p:nvSpPr>
        <p:spPr/>
        <p:txBody>
          <a:bodyPr/>
          <a:lstStyle/>
          <a:p>
            <a:fld id="{6C9D9025-7F9D-9142-8B17-A56FB1C51265}" type="slidenum">
              <a:rPr lang="en-US" smtClean="0"/>
              <a:t>‹#›</a:t>
            </a:fld>
            <a:endParaRPr lang="en-US"/>
          </a:p>
        </p:txBody>
      </p:sp>
    </p:spTree>
    <p:extLst>
      <p:ext uri="{BB962C8B-B14F-4D97-AF65-F5344CB8AC3E}">
        <p14:creationId xmlns:p14="http://schemas.microsoft.com/office/powerpoint/2010/main" val="37046212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BBA53-A326-E94A-A0BF-1B431B0E8AE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69B32899-F1BE-C84A-A264-13356E9AB4F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03433E4-2538-E344-847B-5A43D315B9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EBAC59C-22E6-6C4B-B263-F9FD81B8ED61}"/>
              </a:ext>
            </a:extLst>
          </p:cNvPr>
          <p:cNvSpPr>
            <a:spLocks noGrp="1"/>
          </p:cNvSpPr>
          <p:nvPr>
            <p:ph type="dt" sz="half" idx="10"/>
          </p:nvPr>
        </p:nvSpPr>
        <p:spPr/>
        <p:txBody>
          <a:bodyPr/>
          <a:lstStyle/>
          <a:p>
            <a:fld id="{DC9058DF-0C62-C442-9E6B-5F11A2628C19}" type="datetimeFigureOut">
              <a:rPr lang="en-US" smtClean="0"/>
              <a:t>2/21/22</a:t>
            </a:fld>
            <a:endParaRPr lang="en-US"/>
          </a:p>
        </p:txBody>
      </p:sp>
      <p:sp>
        <p:nvSpPr>
          <p:cNvPr id="6" name="Footer Placeholder 5">
            <a:extLst>
              <a:ext uri="{FF2B5EF4-FFF2-40B4-BE49-F238E27FC236}">
                <a16:creationId xmlns:a16="http://schemas.microsoft.com/office/drawing/2014/main" id="{67A36634-9F98-9743-996C-520D0D5B0ED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BEAEE23-286E-F94A-B40E-7EE86D3E71AF}"/>
              </a:ext>
            </a:extLst>
          </p:cNvPr>
          <p:cNvSpPr>
            <a:spLocks noGrp="1"/>
          </p:cNvSpPr>
          <p:nvPr>
            <p:ph type="sldNum" sz="quarter" idx="12"/>
          </p:nvPr>
        </p:nvSpPr>
        <p:spPr/>
        <p:txBody>
          <a:bodyPr/>
          <a:lstStyle/>
          <a:p>
            <a:fld id="{6C9D9025-7F9D-9142-8B17-A56FB1C51265}" type="slidenum">
              <a:rPr lang="en-US" smtClean="0"/>
              <a:t>‹#›</a:t>
            </a:fld>
            <a:endParaRPr lang="en-US"/>
          </a:p>
        </p:txBody>
      </p:sp>
    </p:spTree>
    <p:extLst>
      <p:ext uri="{BB962C8B-B14F-4D97-AF65-F5344CB8AC3E}">
        <p14:creationId xmlns:p14="http://schemas.microsoft.com/office/powerpoint/2010/main" val="915267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9F1892C-48E7-D344-969B-F4C4C381CBA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D2755A8E-59DC-DF41-8E77-A3A4EED66B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1976EDE-6845-D546-A18C-33D53BB86A2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9058DF-0C62-C442-9E6B-5F11A2628C19}" type="datetimeFigureOut">
              <a:rPr lang="en-US" smtClean="0"/>
              <a:t>2/21/22</a:t>
            </a:fld>
            <a:endParaRPr lang="en-US"/>
          </a:p>
        </p:txBody>
      </p:sp>
      <p:sp>
        <p:nvSpPr>
          <p:cNvPr id="5" name="Footer Placeholder 4">
            <a:extLst>
              <a:ext uri="{FF2B5EF4-FFF2-40B4-BE49-F238E27FC236}">
                <a16:creationId xmlns:a16="http://schemas.microsoft.com/office/drawing/2014/main" id="{7D3B8768-B657-6A45-A086-7068994D5AD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469A8E9-3EA4-684C-8491-901BD54C17E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9D9025-7F9D-9142-8B17-A56FB1C51265}" type="slidenum">
              <a:rPr lang="en-US" smtClean="0"/>
              <a:t>‹#›</a:t>
            </a:fld>
            <a:endParaRPr lang="en-US"/>
          </a:p>
        </p:txBody>
      </p:sp>
    </p:spTree>
    <p:extLst>
      <p:ext uri="{BB962C8B-B14F-4D97-AF65-F5344CB8AC3E}">
        <p14:creationId xmlns:p14="http://schemas.microsoft.com/office/powerpoint/2010/main" val="29761876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FF9A3E-4C8B-A24D-B00C-C1A6B3F13F6E}"/>
              </a:ext>
            </a:extLst>
          </p:cNvPr>
          <p:cNvSpPr>
            <a:spLocks noGrp="1"/>
          </p:cNvSpPr>
          <p:nvPr>
            <p:ph type="ctrTitle"/>
          </p:nvPr>
        </p:nvSpPr>
        <p:spPr>
          <a:xfrm>
            <a:off x="4538546" y="1906859"/>
            <a:ext cx="3245005" cy="1603103"/>
          </a:xfrm>
        </p:spPr>
        <p:txBody>
          <a:bodyPr>
            <a:normAutofit fontScale="90000"/>
          </a:bodyPr>
          <a:lstStyle/>
          <a:p>
            <a:r>
              <a:rPr lang="en-US" dirty="0"/>
              <a:t>CANVAS Mockup</a:t>
            </a:r>
          </a:p>
        </p:txBody>
      </p:sp>
      <p:sp>
        <p:nvSpPr>
          <p:cNvPr id="3" name="TextBox 2">
            <a:extLst>
              <a:ext uri="{FF2B5EF4-FFF2-40B4-BE49-F238E27FC236}">
                <a16:creationId xmlns:a16="http://schemas.microsoft.com/office/drawing/2014/main" id="{D02B3084-3797-3244-8B93-69CB812B6AEC}"/>
              </a:ext>
            </a:extLst>
          </p:cNvPr>
          <p:cNvSpPr txBox="1"/>
          <p:nvPr/>
        </p:nvSpPr>
        <p:spPr>
          <a:xfrm>
            <a:off x="3278459" y="3429000"/>
            <a:ext cx="6144321" cy="2308324"/>
          </a:xfrm>
          <a:prstGeom prst="rect">
            <a:avLst/>
          </a:prstGeom>
          <a:noFill/>
        </p:spPr>
        <p:txBody>
          <a:bodyPr wrap="square" rtlCol="0">
            <a:spAutoFit/>
          </a:bodyPr>
          <a:lstStyle/>
          <a:p>
            <a:pPr algn="ctr"/>
            <a:r>
              <a:rPr lang="en-US" dirty="0"/>
              <a:t>This is a test kit for anybody interested in taking first step towards transforming their biz, by using the Transformational CANVAS. We use this without introducing any concept. Perfection, deep thinking and detailing is not the objective here; just be able to scribble what’s your intuition and experience is enough! Just be a child…pour out on canvas what ever you have… Just remember that u pick a project of substantial impact on business.</a:t>
            </a:r>
          </a:p>
        </p:txBody>
      </p:sp>
      <p:sp>
        <p:nvSpPr>
          <p:cNvPr id="4" name="TextBox 3">
            <a:extLst>
              <a:ext uri="{FF2B5EF4-FFF2-40B4-BE49-F238E27FC236}">
                <a16:creationId xmlns:a16="http://schemas.microsoft.com/office/drawing/2014/main" id="{37F611CF-C7EB-8945-B388-DE3DBB6DD8D5}"/>
              </a:ext>
            </a:extLst>
          </p:cNvPr>
          <p:cNvSpPr txBox="1"/>
          <p:nvPr/>
        </p:nvSpPr>
        <p:spPr>
          <a:xfrm rot="20123510">
            <a:off x="8025970" y="804484"/>
            <a:ext cx="3562248" cy="1941291"/>
          </a:xfrm>
          <a:prstGeom prst="rect">
            <a:avLst/>
          </a:prstGeom>
        </p:spPr>
        <p:txBody>
          <a:bodyPr vert="horz" lIns="91440" tIns="45720" rIns="91440" bIns="45720" rtlCol="0" anchor="ctr">
            <a:normAutofit/>
          </a:bodyPr>
          <a:lstStyle/>
          <a:p>
            <a:pPr>
              <a:lnSpc>
                <a:spcPct val="90000"/>
              </a:lnSpc>
              <a:spcAft>
                <a:spcPts val="600"/>
              </a:spcAft>
            </a:pPr>
            <a:r>
              <a:rPr lang="en-US" sz="1400" dirty="0"/>
              <a:t>Instructions: </a:t>
            </a:r>
          </a:p>
          <a:p>
            <a:pPr marL="400050" indent="-228600">
              <a:lnSpc>
                <a:spcPct val="90000"/>
              </a:lnSpc>
              <a:spcAft>
                <a:spcPts val="600"/>
              </a:spcAft>
              <a:buFont typeface="Arial" panose="020B0604020202020204" pitchFamily="34" charset="0"/>
              <a:buChar char="•"/>
            </a:pPr>
            <a:r>
              <a:rPr lang="en-US" sz="1400" dirty="0"/>
              <a:t>Choose an important Biz Transformation Project</a:t>
            </a:r>
          </a:p>
          <a:p>
            <a:pPr marL="400050" indent="-228600">
              <a:lnSpc>
                <a:spcPct val="90000"/>
              </a:lnSpc>
              <a:spcAft>
                <a:spcPts val="600"/>
              </a:spcAft>
              <a:buFont typeface="Arial" panose="020B0604020202020204" pitchFamily="34" charset="0"/>
              <a:buChar char="•"/>
            </a:pPr>
            <a:r>
              <a:rPr lang="en-US" sz="1400" dirty="0"/>
              <a:t>Go through slides 1-3 </a:t>
            </a:r>
          </a:p>
          <a:p>
            <a:pPr marL="400050" indent="-228600">
              <a:lnSpc>
                <a:spcPct val="90000"/>
              </a:lnSpc>
              <a:spcAft>
                <a:spcPts val="600"/>
              </a:spcAft>
              <a:buFont typeface="Arial" panose="020B0604020202020204" pitchFamily="34" charset="0"/>
              <a:buChar char="•"/>
            </a:pPr>
            <a:r>
              <a:rPr lang="en-US" sz="1400" dirty="0"/>
              <a:t>Stop thinking </a:t>
            </a:r>
          </a:p>
          <a:p>
            <a:pPr marL="400050" indent="-228600">
              <a:lnSpc>
                <a:spcPct val="90000"/>
              </a:lnSpc>
              <a:spcAft>
                <a:spcPts val="600"/>
              </a:spcAft>
              <a:buFont typeface="Arial" panose="020B0604020202020204" pitchFamily="34" charset="0"/>
              <a:buChar char="•"/>
            </a:pPr>
            <a:r>
              <a:rPr lang="en-US" sz="1400" dirty="0"/>
              <a:t>Fill slide 4 in less than 15 minutes</a:t>
            </a:r>
          </a:p>
        </p:txBody>
      </p:sp>
    </p:spTree>
    <p:extLst>
      <p:ext uri="{BB962C8B-B14F-4D97-AF65-F5344CB8AC3E}">
        <p14:creationId xmlns:p14="http://schemas.microsoft.com/office/powerpoint/2010/main" val="19718006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B2BCBB-8963-364A-BF0C-FD9D45A647E2}"/>
              </a:ext>
            </a:extLst>
          </p:cNvPr>
          <p:cNvSpPr>
            <a:spLocks noGrp="1"/>
          </p:cNvSpPr>
          <p:nvPr>
            <p:ph type="title"/>
          </p:nvPr>
        </p:nvSpPr>
        <p:spPr/>
        <p:txBody>
          <a:bodyPr/>
          <a:lstStyle/>
          <a:p>
            <a:r>
              <a:rPr lang="en-US" dirty="0"/>
              <a:t>Guide-1</a:t>
            </a:r>
          </a:p>
        </p:txBody>
      </p:sp>
      <p:sp>
        <p:nvSpPr>
          <p:cNvPr id="4" name="Rounded Rectangle 3">
            <a:extLst>
              <a:ext uri="{FF2B5EF4-FFF2-40B4-BE49-F238E27FC236}">
                <a16:creationId xmlns:a16="http://schemas.microsoft.com/office/drawing/2014/main" id="{37380AB9-5924-474A-BD29-F37146F023ED}"/>
              </a:ext>
            </a:extLst>
          </p:cNvPr>
          <p:cNvSpPr/>
          <p:nvPr/>
        </p:nvSpPr>
        <p:spPr>
          <a:xfrm>
            <a:off x="3187330" y="2424700"/>
            <a:ext cx="2042555" cy="1496291"/>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The GAP </a:t>
            </a:r>
          </a:p>
          <a:p>
            <a:pPr algn="ctr"/>
            <a:r>
              <a:rPr lang="en-US" sz="1600" dirty="0">
                <a:solidFill>
                  <a:schemeClr val="tx1"/>
                </a:solidFill>
              </a:rPr>
              <a:t>The company wants to close</a:t>
            </a:r>
          </a:p>
        </p:txBody>
      </p:sp>
      <p:sp>
        <p:nvSpPr>
          <p:cNvPr id="5" name="Rounded Rectangle 4">
            <a:extLst>
              <a:ext uri="{FF2B5EF4-FFF2-40B4-BE49-F238E27FC236}">
                <a16:creationId xmlns:a16="http://schemas.microsoft.com/office/drawing/2014/main" id="{80C25DC6-EBC1-7146-8047-FFA817604DDC}"/>
              </a:ext>
            </a:extLst>
          </p:cNvPr>
          <p:cNvSpPr/>
          <p:nvPr/>
        </p:nvSpPr>
        <p:spPr>
          <a:xfrm>
            <a:off x="5265161" y="2353893"/>
            <a:ext cx="2051577" cy="1496291"/>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Current Key Practice </a:t>
            </a:r>
            <a:r>
              <a:rPr lang="en-US" sz="1600" dirty="0">
                <a:solidFill>
                  <a:schemeClr val="tx1"/>
                </a:solidFill>
              </a:rPr>
              <a:t>preventing closure of the GAP</a:t>
            </a:r>
          </a:p>
        </p:txBody>
      </p:sp>
      <p:sp>
        <p:nvSpPr>
          <p:cNvPr id="6" name="Rounded Rectangle 5">
            <a:extLst>
              <a:ext uri="{FF2B5EF4-FFF2-40B4-BE49-F238E27FC236}">
                <a16:creationId xmlns:a16="http://schemas.microsoft.com/office/drawing/2014/main" id="{4B73257D-5F89-E847-ADB6-2191BCC8B971}"/>
              </a:ext>
            </a:extLst>
          </p:cNvPr>
          <p:cNvSpPr/>
          <p:nvPr/>
        </p:nvSpPr>
        <p:spPr>
          <a:xfrm>
            <a:off x="7348092" y="2369234"/>
            <a:ext cx="2037410" cy="1496291"/>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Innovative Practice </a:t>
            </a:r>
            <a:r>
              <a:rPr lang="en-US" sz="1600" dirty="0">
                <a:solidFill>
                  <a:schemeClr val="tx1"/>
                </a:solidFill>
              </a:rPr>
              <a:t>eliminating the GAP without compromise</a:t>
            </a:r>
          </a:p>
        </p:txBody>
      </p:sp>
      <p:sp>
        <p:nvSpPr>
          <p:cNvPr id="7" name="Rounded Rectangle 6">
            <a:extLst>
              <a:ext uri="{FF2B5EF4-FFF2-40B4-BE49-F238E27FC236}">
                <a16:creationId xmlns:a16="http://schemas.microsoft.com/office/drawing/2014/main" id="{857611D5-E749-3046-97E3-6CC8311C36D9}"/>
              </a:ext>
            </a:extLst>
          </p:cNvPr>
          <p:cNvSpPr/>
          <p:nvPr/>
        </p:nvSpPr>
        <p:spPr>
          <a:xfrm>
            <a:off x="5265161" y="3865525"/>
            <a:ext cx="4120342" cy="149629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Key Elements of Robust Solution </a:t>
            </a:r>
          </a:p>
          <a:p>
            <a:pPr algn="ctr"/>
            <a:r>
              <a:rPr lang="en-US" sz="1600" dirty="0">
                <a:solidFill>
                  <a:schemeClr val="tx1"/>
                </a:solidFill>
              </a:rPr>
              <a:t>implementing Innovative Practice</a:t>
            </a:r>
          </a:p>
        </p:txBody>
      </p:sp>
      <p:sp>
        <p:nvSpPr>
          <p:cNvPr id="8" name="Rounded Rectangle 7">
            <a:extLst>
              <a:ext uri="{FF2B5EF4-FFF2-40B4-BE49-F238E27FC236}">
                <a16:creationId xmlns:a16="http://schemas.microsoft.com/office/drawing/2014/main" id="{EAB471EA-5D71-8945-BF3E-5BA1C1367350}"/>
              </a:ext>
            </a:extLst>
          </p:cNvPr>
          <p:cNvSpPr/>
          <p:nvPr/>
        </p:nvSpPr>
        <p:spPr>
          <a:xfrm>
            <a:off x="3199435" y="3850183"/>
            <a:ext cx="2042555" cy="1496291"/>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Value Vector </a:t>
            </a:r>
          </a:p>
          <a:p>
            <a:pPr algn="ctr"/>
            <a:r>
              <a:rPr lang="en-US" sz="1600" dirty="0">
                <a:solidFill>
                  <a:schemeClr val="tx1"/>
                </a:solidFill>
              </a:rPr>
              <a:t>you must ride on</a:t>
            </a:r>
          </a:p>
        </p:txBody>
      </p:sp>
      <p:sp>
        <p:nvSpPr>
          <p:cNvPr id="17" name="TextBox 16">
            <a:extLst>
              <a:ext uri="{FF2B5EF4-FFF2-40B4-BE49-F238E27FC236}">
                <a16:creationId xmlns:a16="http://schemas.microsoft.com/office/drawing/2014/main" id="{19E80FD0-F38C-9849-ADE8-027C93445633}"/>
              </a:ext>
            </a:extLst>
          </p:cNvPr>
          <p:cNvSpPr txBox="1"/>
          <p:nvPr/>
        </p:nvSpPr>
        <p:spPr>
          <a:xfrm rot="18798092">
            <a:off x="2154440" y="2092282"/>
            <a:ext cx="1757548" cy="523220"/>
          </a:xfrm>
          <a:prstGeom prst="rect">
            <a:avLst/>
          </a:prstGeom>
          <a:noFill/>
        </p:spPr>
        <p:txBody>
          <a:bodyPr wrap="square" rtlCol="0">
            <a:spAutoFit/>
          </a:bodyPr>
          <a:lstStyle/>
          <a:p>
            <a:pPr algn="ctr"/>
            <a:r>
              <a:rPr lang="en-US" sz="1400" dirty="0"/>
              <a:t>Disturbing or Aspirational Situation</a:t>
            </a:r>
          </a:p>
        </p:txBody>
      </p:sp>
      <p:sp>
        <p:nvSpPr>
          <p:cNvPr id="18" name="TextBox 17">
            <a:extLst>
              <a:ext uri="{FF2B5EF4-FFF2-40B4-BE49-F238E27FC236}">
                <a16:creationId xmlns:a16="http://schemas.microsoft.com/office/drawing/2014/main" id="{9F489D9C-3782-5C4B-87E0-308A4AECF740}"/>
              </a:ext>
            </a:extLst>
          </p:cNvPr>
          <p:cNvSpPr txBox="1"/>
          <p:nvPr/>
        </p:nvSpPr>
        <p:spPr>
          <a:xfrm>
            <a:off x="5297031" y="1855527"/>
            <a:ext cx="1985159" cy="523220"/>
          </a:xfrm>
          <a:prstGeom prst="rect">
            <a:avLst/>
          </a:prstGeom>
          <a:noFill/>
        </p:spPr>
        <p:txBody>
          <a:bodyPr wrap="square" rtlCol="0">
            <a:spAutoFit/>
          </a:bodyPr>
          <a:lstStyle/>
          <a:p>
            <a:pPr algn="ctr"/>
            <a:r>
              <a:rPr lang="en-US" sz="1400" dirty="0"/>
              <a:t>Practice not a Pointed Problem</a:t>
            </a:r>
          </a:p>
        </p:txBody>
      </p:sp>
      <p:sp>
        <p:nvSpPr>
          <p:cNvPr id="19" name="TextBox 18">
            <a:extLst>
              <a:ext uri="{FF2B5EF4-FFF2-40B4-BE49-F238E27FC236}">
                <a16:creationId xmlns:a16="http://schemas.microsoft.com/office/drawing/2014/main" id="{B7717182-3639-334D-838B-4D8C9F6740AD}"/>
              </a:ext>
            </a:extLst>
          </p:cNvPr>
          <p:cNvSpPr txBox="1"/>
          <p:nvPr/>
        </p:nvSpPr>
        <p:spPr>
          <a:xfrm rot="2095198">
            <a:off x="8373502" y="2054980"/>
            <a:ext cx="2370360" cy="523220"/>
          </a:xfrm>
          <a:prstGeom prst="rect">
            <a:avLst/>
          </a:prstGeom>
          <a:noFill/>
        </p:spPr>
        <p:txBody>
          <a:bodyPr wrap="square" rtlCol="0">
            <a:spAutoFit/>
          </a:bodyPr>
          <a:lstStyle/>
          <a:p>
            <a:pPr algn="ctr"/>
            <a:r>
              <a:rPr lang="en-US" sz="1400" dirty="0"/>
              <a:t>Not just solution to a Problem but also creating value</a:t>
            </a:r>
          </a:p>
        </p:txBody>
      </p:sp>
      <p:sp>
        <p:nvSpPr>
          <p:cNvPr id="20" name="TextBox 19">
            <a:extLst>
              <a:ext uri="{FF2B5EF4-FFF2-40B4-BE49-F238E27FC236}">
                <a16:creationId xmlns:a16="http://schemas.microsoft.com/office/drawing/2014/main" id="{E5301F5B-4C37-6E44-86EC-3A16878115C2}"/>
              </a:ext>
            </a:extLst>
          </p:cNvPr>
          <p:cNvSpPr txBox="1"/>
          <p:nvPr/>
        </p:nvSpPr>
        <p:spPr>
          <a:xfrm rot="19728589">
            <a:off x="8679908" y="5130093"/>
            <a:ext cx="1757548" cy="738664"/>
          </a:xfrm>
          <a:prstGeom prst="rect">
            <a:avLst/>
          </a:prstGeom>
          <a:noFill/>
        </p:spPr>
        <p:txBody>
          <a:bodyPr wrap="square" rtlCol="0">
            <a:spAutoFit/>
          </a:bodyPr>
          <a:lstStyle/>
          <a:p>
            <a:pPr algn="ctr"/>
            <a:r>
              <a:rPr lang="en-US" sz="1400" dirty="0"/>
              <a:t>Changes in Planning, Execution and Improvement Process</a:t>
            </a:r>
          </a:p>
        </p:txBody>
      </p:sp>
      <p:sp>
        <p:nvSpPr>
          <p:cNvPr id="21" name="TextBox 20">
            <a:extLst>
              <a:ext uri="{FF2B5EF4-FFF2-40B4-BE49-F238E27FC236}">
                <a16:creationId xmlns:a16="http://schemas.microsoft.com/office/drawing/2014/main" id="{133A9BFD-A843-5047-96CE-19A906BE42F5}"/>
              </a:ext>
            </a:extLst>
          </p:cNvPr>
          <p:cNvSpPr txBox="1"/>
          <p:nvPr/>
        </p:nvSpPr>
        <p:spPr>
          <a:xfrm rot="1999607">
            <a:off x="2115650" y="5191701"/>
            <a:ext cx="2058870" cy="523220"/>
          </a:xfrm>
          <a:prstGeom prst="rect">
            <a:avLst/>
          </a:prstGeom>
          <a:noFill/>
        </p:spPr>
        <p:txBody>
          <a:bodyPr wrap="square" rtlCol="0">
            <a:spAutoFit/>
          </a:bodyPr>
          <a:lstStyle/>
          <a:p>
            <a:pPr algn="ctr"/>
            <a:r>
              <a:rPr lang="en-US" sz="1400" dirty="0"/>
              <a:t>Cascading Opportunities| Progressive Value Offer</a:t>
            </a:r>
          </a:p>
        </p:txBody>
      </p:sp>
      <p:sp>
        <p:nvSpPr>
          <p:cNvPr id="13" name="TextBox 12">
            <a:extLst>
              <a:ext uri="{FF2B5EF4-FFF2-40B4-BE49-F238E27FC236}">
                <a16:creationId xmlns:a16="http://schemas.microsoft.com/office/drawing/2014/main" id="{949FBD98-C420-7043-98D1-5A1B42170DB0}"/>
              </a:ext>
            </a:extLst>
          </p:cNvPr>
          <p:cNvSpPr txBox="1"/>
          <p:nvPr/>
        </p:nvSpPr>
        <p:spPr>
          <a:xfrm>
            <a:off x="1360621" y="5368737"/>
            <a:ext cx="1561171" cy="900246"/>
          </a:xfrm>
          <a:prstGeom prst="rect">
            <a:avLst/>
          </a:prstGeom>
          <a:noFill/>
        </p:spPr>
        <p:txBody>
          <a:bodyPr wrap="square" rtlCol="0">
            <a:spAutoFit/>
          </a:bodyPr>
          <a:lstStyle/>
          <a:p>
            <a:r>
              <a:rPr lang="en-US" sz="1050" dirty="0"/>
              <a:t>Series of Value Created| Capabilities (competitive edge built) as a result of  ‘key elements of solution’ box</a:t>
            </a:r>
          </a:p>
        </p:txBody>
      </p:sp>
      <p:sp>
        <p:nvSpPr>
          <p:cNvPr id="16" name="TextBox 15">
            <a:extLst>
              <a:ext uri="{FF2B5EF4-FFF2-40B4-BE49-F238E27FC236}">
                <a16:creationId xmlns:a16="http://schemas.microsoft.com/office/drawing/2014/main" id="{AFB8F2F7-E735-8B4F-A0DA-912A745B9FFB}"/>
              </a:ext>
            </a:extLst>
          </p:cNvPr>
          <p:cNvSpPr txBox="1"/>
          <p:nvPr/>
        </p:nvSpPr>
        <p:spPr>
          <a:xfrm>
            <a:off x="10050793" y="5499425"/>
            <a:ext cx="1561171" cy="577081"/>
          </a:xfrm>
          <a:prstGeom prst="rect">
            <a:avLst/>
          </a:prstGeom>
          <a:noFill/>
        </p:spPr>
        <p:txBody>
          <a:bodyPr wrap="square" rtlCol="0">
            <a:spAutoFit/>
          </a:bodyPr>
          <a:lstStyle/>
          <a:p>
            <a:r>
              <a:rPr lang="en-US" sz="1050" dirty="0"/>
              <a:t>Series of actions that become part of the solution.</a:t>
            </a:r>
          </a:p>
        </p:txBody>
      </p:sp>
    </p:spTree>
    <p:extLst>
      <p:ext uri="{BB962C8B-B14F-4D97-AF65-F5344CB8AC3E}">
        <p14:creationId xmlns:p14="http://schemas.microsoft.com/office/powerpoint/2010/main" val="19928356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shridhar lolla (@cvmark) / Twitter">
            <a:extLst>
              <a:ext uri="{FF2B5EF4-FFF2-40B4-BE49-F238E27FC236}">
                <a16:creationId xmlns:a16="http://schemas.microsoft.com/office/drawing/2014/main" id="{5368F29E-6545-344C-8B40-AF35F2AC8FEA}"/>
              </a:ext>
            </a:extLst>
          </p:cNvPr>
          <p:cNvPicPr>
            <a:picLocks noChangeAspect="1" noChangeArrowheads="1"/>
          </p:cNvPicPr>
          <p:nvPr/>
        </p:nvPicPr>
        <p:blipFill>
          <a:blip r:embed="rId2">
            <a:grayscl/>
            <a:extLst>
              <a:ext uri="{BEBA8EAE-BF5A-486C-A8C5-ECC9F3942E4B}">
                <a14:imgProps xmlns:a14="http://schemas.microsoft.com/office/drawing/2010/main">
                  <a14:imgLayer r:embed="rId3">
                    <a14:imgEffect>
                      <a14:artisticPastelsSmooth/>
                    </a14:imgEffect>
                  </a14:imgLayer>
                </a14:imgProps>
              </a:ext>
              <a:ext uri="{28A0092B-C50C-407E-A947-70E740481C1C}">
                <a14:useLocalDpi xmlns:a14="http://schemas.microsoft.com/office/drawing/2010/main" val="0"/>
              </a:ext>
            </a:extLst>
          </a:blip>
          <a:srcRect/>
          <a:stretch>
            <a:fillRect/>
          </a:stretch>
        </p:blipFill>
        <p:spPr bwMode="auto">
          <a:xfrm>
            <a:off x="9932543" y="3587805"/>
            <a:ext cx="1455045" cy="1519238"/>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38B2BCBB-8963-364A-BF0C-FD9D45A647E2}"/>
              </a:ext>
            </a:extLst>
          </p:cNvPr>
          <p:cNvSpPr>
            <a:spLocks noGrp="1"/>
          </p:cNvSpPr>
          <p:nvPr>
            <p:ph type="title"/>
          </p:nvPr>
        </p:nvSpPr>
        <p:spPr/>
        <p:txBody>
          <a:bodyPr/>
          <a:lstStyle/>
          <a:p>
            <a:r>
              <a:rPr lang="en-US" dirty="0"/>
              <a:t>Guide-2</a:t>
            </a:r>
          </a:p>
        </p:txBody>
      </p:sp>
      <p:pic>
        <p:nvPicPr>
          <p:cNvPr id="9" name="Picture 8">
            <a:extLst>
              <a:ext uri="{FF2B5EF4-FFF2-40B4-BE49-F238E27FC236}">
                <a16:creationId xmlns:a16="http://schemas.microsoft.com/office/drawing/2014/main" id="{967BCBCF-6013-6145-ACF1-A10FC5FA5FFF}"/>
              </a:ext>
            </a:extLst>
          </p:cNvPr>
          <p:cNvPicPr>
            <a:picLocks noChangeAspect="1"/>
          </p:cNvPicPr>
          <p:nvPr/>
        </p:nvPicPr>
        <p:blipFill>
          <a:blip r:embed="rId4"/>
          <a:stretch>
            <a:fillRect/>
          </a:stretch>
        </p:blipFill>
        <p:spPr>
          <a:xfrm>
            <a:off x="57150" y="523875"/>
            <a:ext cx="9385300" cy="5969000"/>
          </a:xfrm>
          <a:prstGeom prst="rect">
            <a:avLst/>
          </a:prstGeom>
        </p:spPr>
      </p:pic>
      <p:sp>
        <p:nvSpPr>
          <p:cNvPr id="10" name="Rounded Rectangular Callout 9">
            <a:extLst>
              <a:ext uri="{FF2B5EF4-FFF2-40B4-BE49-F238E27FC236}">
                <a16:creationId xmlns:a16="http://schemas.microsoft.com/office/drawing/2014/main" id="{587A92A6-7AF5-5E4A-AD7B-FD8AD241EB2A}"/>
              </a:ext>
            </a:extLst>
          </p:cNvPr>
          <p:cNvSpPr/>
          <p:nvPr/>
        </p:nvSpPr>
        <p:spPr>
          <a:xfrm>
            <a:off x="10606538" y="2333570"/>
            <a:ext cx="1562100" cy="936625"/>
          </a:xfrm>
          <a:prstGeom prst="wedgeRoundRectCallout">
            <a:avLst>
              <a:gd name="adj1" fmla="val -28571"/>
              <a:gd name="adj2" fmla="val 97986"/>
              <a:gd name="adj3" fmla="val 16667"/>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halkduster" panose="03050602040202020205" pitchFamily="66" charset="77"/>
              </a:rPr>
              <a:t>It is ok if some terms are not technically so correct or are even vague.</a:t>
            </a:r>
          </a:p>
        </p:txBody>
      </p:sp>
      <p:cxnSp>
        <p:nvCxnSpPr>
          <p:cNvPr id="12" name="Straight Connector 11">
            <a:extLst>
              <a:ext uri="{FF2B5EF4-FFF2-40B4-BE49-F238E27FC236}">
                <a16:creationId xmlns:a16="http://schemas.microsoft.com/office/drawing/2014/main" id="{1C979451-45C8-4C44-90E1-E36FF73336B5}"/>
              </a:ext>
            </a:extLst>
          </p:cNvPr>
          <p:cNvCxnSpPr/>
          <p:nvPr/>
        </p:nvCxnSpPr>
        <p:spPr>
          <a:xfrm>
            <a:off x="9886950" y="0"/>
            <a:ext cx="0" cy="68580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07317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B2BCBB-8963-364A-BF0C-FD9D45A647E2}"/>
              </a:ext>
            </a:extLst>
          </p:cNvPr>
          <p:cNvSpPr>
            <a:spLocks noGrp="1"/>
          </p:cNvSpPr>
          <p:nvPr>
            <p:ph type="title"/>
          </p:nvPr>
        </p:nvSpPr>
        <p:spPr/>
        <p:txBody>
          <a:bodyPr/>
          <a:lstStyle/>
          <a:p>
            <a:r>
              <a:rPr lang="en-US"/>
              <a:t>Your Sketch</a:t>
            </a:r>
            <a:endParaRPr lang="en-US" dirty="0"/>
          </a:p>
        </p:txBody>
      </p:sp>
      <p:sp>
        <p:nvSpPr>
          <p:cNvPr id="3" name="TextBox 2">
            <a:extLst>
              <a:ext uri="{FF2B5EF4-FFF2-40B4-BE49-F238E27FC236}">
                <a16:creationId xmlns:a16="http://schemas.microsoft.com/office/drawing/2014/main" id="{AEF6CA4D-D67B-AF43-BB9D-00A094810663}"/>
              </a:ext>
            </a:extLst>
          </p:cNvPr>
          <p:cNvSpPr txBox="1"/>
          <p:nvPr/>
        </p:nvSpPr>
        <p:spPr>
          <a:xfrm>
            <a:off x="5787483" y="1051579"/>
            <a:ext cx="2308302" cy="369332"/>
          </a:xfrm>
          <a:prstGeom prst="rect">
            <a:avLst/>
          </a:prstGeom>
          <a:noFill/>
        </p:spPr>
        <p:txBody>
          <a:bodyPr wrap="square" rtlCol="0">
            <a:spAutoFit/>
          </a:bodyPr>
          <a:lstStyle/>
          <a:p>
            <a:pPr algn="r"/>
            <a:r>
              <a:rPr lang="en-US" dirty="0">
                <a:solidFill>
                  <a:schemeClr val="bg1">
                    <a:lumMod val="85000"/>
                  </a:schemeClr>
                </a:solidFill>
              </a:rPr>
              <a:t>Industry</a:t>
            </a:r>
          </a:p>
        </p:txBody>
      </p:sp>
      <p:sp>
        <p:nvSpPr>
          <p:cNvPr id="4" name="TextBox 3">
            <a:extLst>
              <a:ext uri="{FF2B5EF4-FFF2-40B4-BE49-F238E27FC236}">
                <a16:creationId xmlns:a16="http://schemas.microsoft.com/office/drawing/2014/main" id="{14A9FF3B-1994-9C45-8443-E44D00C25D26}"/>
              </a:ext>
            </a:extLst>
          </p:cNvPr>
          <p:cNvSpPr txBox="1"/>
          <p:nvPr/>
        </p:nvSpPr>
        <p:spPr>
          <a:xfrm>
            <a:off x="2587083" y="4189624"/>
            <a:ext cx="4234631" cy="1015663"/>
          </a:xfrm>
          <a:custGeom>
            <a:avLst/>
            <a:gdLst>
              <a:gd name="connsiteX0" fmla="*/ 0 w 4234631"/>
              <a:gd name="connsiteY0" fmla="*/ 0 h 1015663"/>
              <a:gd name="connsiteX1" fmla="*/ 486983 w 4234631"/>
              <a:gd name="connsiteY1" fmla="*/ 0 h 1015663"/>
              <a:gd name="connsiteX2" fmla="*/ 889273 w 4234631"/>
              <a:gd name="connsiteY2" fmla="*/ 0 h 1015663"/>
              <a:gd name="connsiteX3" fmla="*/ 1503294 w 4234631"/>
              <a:gd name="connsiteY3" fmla="*/ 0 h 1015663"/>
              <a:gd name="connsiteX4" fmla="*/ 1990277 w 4234631"/>
              <a:gd name="connsiteY4" fmla="*/ 0 h 1015663"/>
              <a:gd name="connsiteX5" fmla="*/ 2477259 w 4234631"/>
              <a:gd name="connsiteY5" fmla="*/ 0 h 1015663"/>
              <a:gd name="connsiteX6" fmla="*/ 3091281 w 4234631"/>
              <a:gd name="connsiteY6" fmla="*/ 0 h 1015663"/>
              <a:gd name="connsiteX7" fmla="*/ 3535917 w 4234631"/>
              <a:gd name="connsiteY7" fmla="*/ 0 h 1015663"/>
              <a:gd name="connsiteX8" fmla="*/ 4234631 w 4234631"/>
              <a:gd name="connsiteY8" fmla="*/ 0 h 1015663"/>
              <a:gd name="connsiteX9" fmla="*/ 4234631 w 4234631"/>
              <a:gd name="connsiteY9" fmla="*/ 528145 h 1015663"/>
              <a:gd name="connsiteX10" fmla="*/ 4234631 w 4234631"/>
              <a:gd name="connsiteY10" fmla="*/ 1015663 h 1015663"/>
              <a:gd name="connsiteX11" fmla="*/ 3705302 w 4234631"/>
              <a:gd name="connsiteY11" fmla="*/ 1015663 h 1015663"/>
              <a:gd name="connsiteX12" fmla="*/ 3218320 w 4234631"/>
              <a:gd name="connsiteY12" fmla="*/ 1015663 h 1015663"/>
              <a:gd name="connsiteX13" fmla="*/ 2604298 w 4234631"/>
              <a:gd name="connsiteY13" fmla="*/ 1015663 h 1015663"/>
              <a:gd name="connsiteX14" fmla="*/ 1990277 w 4234631"/>
              <a:gd name="connsiteY14" fmla="*/ 1015663 h 1015663"/>
              <a:gd name="connsiteX15" fmla="*/ 1545640 w 4234631"/>
              <a:gd name="connsiteY15" fmla="*/ 1015663 h 1015663"/>
              <a:gd name="connsiteX16" fmla="*/ 1016311 w 4234631"/>
              <a:gd name="connsiteY16" fmla="*/ 1015663 h 1015663"/>
              <a:gd name="connsiteX17" fmla="*/ 0 w 4234631"/>
              <a:gd name="connsiteY17" fmla="*/ 1015663 h 1015663"/>
              <a:gd name="connsiteX18" fmla="*/ 0 w 4234631"/>
              <a:gd name="connsiteY18" fmla="*/ 507832 h 1015663"/>
              <a:gd name="connsiteX19" fmla="*/ 0 w 4234631"/>
              <a:gd name="connsiteY19" fmla="*/ 0 h 10156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234631" h="1015663" extrusionOk="0">
                <a:moveTo>
                  <a:pt x="0" y="0"/>
                </a:moveTo>
                <a:cubicBezTo>
                  <a:pt x="187056" y="-20267"/>
                  <a:pt x="285219" y="57202"/>
                  <a:pt x="486983" y="0"/>
                </a:cubicBezTo>
                <a:cubicBezTo>
                  <a:pt x="688747" y="-57202"/>
                  <a:pt x="785223" y="18639"/>
                  <a:pt x="889273" y="0"/>
                </a:cubicBezTo>
                <a:cubicBezTo>
                  <a:pt x="993323" y="-18639"/>
                  <a:pt x="1333228" y="38312"/>
                  <a:pt x="1503294" y="0"/>
                </a:cubicBezTo>
                <a:cubicBezTo>
                  <a:pt x="1673360" y="-38312"/>
                  <a:pt x="1891473" y="54104"/>
                  <a:pt x="1990277" y="0"/>
                </a:cubicBezTo>
                <a:cubicBezTo>
                  <a:pt x="2089081" y="-54104"/>
                  <a:pt x="2256948" y="2511"/>
                  <a:pt x="2477259" y="0"/>
                </a:cubicBezTo>
                <a:cubicBezTo>
                  <a:pt x="2697570" y="-2511"/>
                  <a:pt x="2861163" y="70221"/>
                  <a:pt x="3091281" y="0"/>
                </a:cubicBezTo>
                <a:cubicBezTo>
                  <a:pt x="3321399" y="-70221"/>
                  <a:pt x="3326055" y="50385"/>
                  <a:pt x="3535917" y="0"/>
                </a:cubicBezTo>
                <a:cubicBezTo>
                  <a:pt x="3745779" y="-50385"/>
                  <a:pt x="4053724" y="50749"/>
                  <a:pt x="4234631" y="0"/>
                </a:cubicBezTo>
                <a:cubicBezTo>
                  <a:pt x="4252221" y="244935"/>
                  <a:pt x="4205878" y="357760"/>
                  <a:pt x="4234631" y="528145"/>
                </a:cubicBezTo>
                <a:cubicBezTo>
                  <a:pt x="4263384" y="698531"/>
                  <a:pt x="4228656" y="864654"/>
                  <a:pt x="4234631" y="1015663"/>
                </a:cubicBezTo>
                <a:cubicBezTo>
                  <a:pt x="4084537" y="1073316"/>
                  <a:pt x="3869148" y="976068"/>
                  <a:pt x="3705302" y="1015663"/>
                </a:cubicBezTo>
                <a:cubicBezTo>
                  <a:pt x="3541456" y="1055258"/>
                  <a:pt x="3370268" y="963762"/>
                  <a:pt x="3218320" y="1015663"/>
                </a:cubicBezTo>
                <a:cubicBezTo>
                  <a:pt x="3066372" y="1067564"/>
                  <a:pt x="2739035" y="984034"/>
                  <a:pt x="2604298" y="1015663"/>
                </a:cubicBezTo>
                <a:cubicBezTo>
                  <a:pt x="2469561" y="1047292"/>
                  <a:pt x="2174879" y="965609"/>
                  <a:pt x="1990277" y="1015663"/>
                </a:cubicBezTo>
                <a:cubicBezTo>
                  <a:pt x="1805675" y="1065717"/>
                  <a:pt x="1715972" y="991897"/>
                  <a:pt x="1545640" y="1015663"/>
                </a:cubicBezTo>
                <a:cubicBezTo>
                  <a:pt x="1375308" y="1039429"/>
                  <a:pt x="1236616" y="975374"/>
                  <a:pt x="1016311" y="1015663"/>
                </a:cubicBezTo>
                <a:cubicBezTo>
                  <a:pt x="796006" y="1055952"/>
                  <a:pt x="242962" y="976453"/>
                  <a:pt x="0" y="1015663"/>
                </a:cubicBezTo>
                <a:cubicBezTo>
                  <a:pt x="-19514" y="796698"/>
                  <a:pt x="50207" y="736876"/>
                  <a:pt x="0" y="507832"/>
                </a:cubicBezTo>
                <a:cubicBezTo>
                  <a:pt x="-50207" y="278788"/>
                  <a:pt x="1628" y="186747"/>
                  <a:pt x="0" y="0"/>
                </a:cubicBezTo>
                <a:close/>
              </a:path>
            </a:pathLst>
          </a:custGeom>
          <a:noFill/>
          <a:ln>
            <a:solidFill>
              <a:srgbClr val="FF0000"/>
            </a:solidFill>
            <a:extLst>
              <a:ext uri="{C807C97D-BFC1-408E-A445-0C87EB9F89A2}">
                <ask:lineSketchStyleProps xmlns:ask="http://schemas.microsoft.com/office/drawing/2018/sketchyshapes" sd="1219033472">
                  <a:prstGeom prst="rect">
                    <a:avLst/>
                  </a:prstGeom>
                  <ask:type>
                    <ask:lineSketchScribble/>
                  </ask:type>
                </ask:lineSketchStyleProps>
              </a:ext>
            </a:extLst>
          </a:ln>
        </p:spPr>
        <p:txBody>
          <a:bodyPr wrap="square" rtlCol="0">
            <a:spAutoFit/>
          </a:bodyPr>
          <a:lstStyle/>
          <a:p>
            <a:r>
              <a:rPr lang="en-US" sz="1200" dirty="0">
                <a:solidFill>
                  <a:schemeClr val="bg1">
                    <a:lumMod val="85000"/>
                  </a:schemeClr>
                </a:solidFill>
              </a:rPr>
              <a:t>Brief Description (if you wish):</a:t>
            </a:r>
          </a:p>
          <a:p>
            <a:endParaRPr lang="en-US" sz="1200" dirty="0"/>
          </a:p>
          <a:p>
            <a:endParaRPr lang="en-US" dirty="0"/>
          </a:p>
          <a:p>
            <a:endParaRPr lang="en-US" dirty="0"/>
          </a:p>
        </p:txBody>
      </p:sp>
      <p:sp>
        <p:nvSpPr>
          <p:cNvPr id="8" name="TextBox 7">
            <a:extLst>
              <a:ext uri="{FF2B5EF4-FFF2-40B4-BE49-F238E27FC236}">
                <a16:creationId xmlns:a16="http://schemas.microsoft.com/office/drawing/2014/main" id="{C9E3B280-EBC7-5F4F-8C5B-7231876C23FD}"/>
              </a:ext>
            </a:extLst>
          </p:cNvPr>
          <p:cNvSpPr txBox="1"/>
          <p:nvPr/>
        </p:nvSpPr>
        <p:spPr>
          <a:xfrm>
            <a:off x="4410490" y="1949604"/>
            <a:ext cx="1723612" cy="369332"/>
          </a:xfrm>
          <a:prstGeom prst="rect">
            <a:avLst/>
          </a:prstGeom>
          <a:noFill/>
        </p:spPr>
        <p:txBody>
          <a:bodyPr wrap="square" rtlCol="0">
            <a:spAutoFit/>
          </a:bodyPr>
          <a:lstStyle/>
          <a:p>
            <a:r>
              <a:rPr lang="en-US" dirty="0">
                <a:solidFill>
                  <a:schemeClr val="bg2">
                    <a:lumMod val="90000"/>
                  </a:schemeClr>
                </a:solidFill>
              </a:rPr>
              <a:t>Current Practice</a:t>
            </a:r>
          </a:p>
        </p:txBody>
      </p:sp>
      <p:sp>
        <p:nvSpPr>
          <p:cNvPr id="11" name="Rounded Rectangle 10">
            <a:extLst>
              <a:ext uri="{FF2B5EF4-FFF2-40B4-BE49-F238E27FC236}">
                <a16:creationId xmlns:a16="http://schemas.microsoft.com/office/drawing/2014/main" id="{70B91938-FC9D-4E43-8698-40DA1BDC2F37}"/>
              </a:ext>
            </a:extLst>
          </p:cNvPr>
          <p:cNvSpPr/>
          <p:nvPr/>
        </p:nvSpPr>
        <p:spPr>
          <a:xfrm>
            <a:off x="4365636" y="1465145"/>
            <a:ext cx="1858195" cy="1325564"/>
          </a:xfrm>
          <a:prstGeom prst="roundRect">
            <a:avLst/>
          </a:prstGeom>
          <a:solidFill>
            <a:schemeClr val="accent4">
              <a:lumMod val="40000"/>
              <a:lumOff val="60000"/>
              <a:alpha val="49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2 </a:t>
            </a:r>
          </a:p>
        </p:txBody>
      </p:sp>
      <p:sp>
        <p:nvSpPr>
          <p:cNvPr id="9" name="TextBox 8">
            <a:extLst>
              <a:ext uri="{FF2B5EF4-FFF2-40B4-BE49-F238E27FC236}">
                <a16:creationId xmlns:a16="http://schemas.microsoft.com/office/drawing/2014/main" id="{B9F566E2-7E19-1741-BFE9-6234F00359EA}"/>
              </a:ext>
            </a:extLst>
          </p:cNvPr>
          <p:cNvSpPr txBox="1"/>
          <p:nvPr/>
        </p:nvSpPr>
        <p:spPr>
          <a:xfrm>
            <a:off x="6223832" y="1979619"/>
            <a:ext cx="1985974" cy="369332"/>
          </a:xfrm>
          <a:prstGeom prst="rect">
            <a:avLst/>
          </a:prstGeom>
          <a:noFill/>
        </p:spPr>
        <p:txBody>
          <a:bodyPr wrap="square" rtlCol="0">
            <a:spAutoFit/>
          </a:bodyPr>
          <a:lstStyle/>
          <a:p>
            <a:r>
              <a:rPr lang="en-US" dirty="0">
                <a:solidFill>
                  <a:schemeClr val="bg2">
                    <a:lumMod val="90000"/>
                  </a:schemeClr>
                </a:solidFill>
              </a:rPr>
              <a:t>Innovative practice</a:t>
            </a:r>
          </a:p>
        </p:txBody>
      </p:sp>
      <p:sp>
        <p:nvSpPr>
          <p:cNvPr id="12" name="Rounded Rectangle 11">
            <a:extLst>
              <a:ext uri="{FF2B5EF4-FFF2-40B4-BE49-F238E27FC236}">
                <a16:creationId xmlns:a16="http://schemas.microsoft.com/office/drawing/2014/main" id="{34AF0D2C-9C5A-4F4C-A30C-3249B35E173B}"/>
              </a:ext>
            </a:extLst>
          </p:cNvPr>
          <p:cNvSpPr/>
          <p:nvPr/>
        </p:nvSpPr>
        <p:spPr>
          <a:xfrm>
            <a:off x="6242892" y="1468533"/>
            <a:ext cx="1994759" cy="1325564"/>
          </a:xfrm>
          <a:prstGeom prst="roundRect">
            <a:avLst/>
          </a:prstGeom>
          <a:solidFill>
            <a:schemeClr val="accent4">
              <a:lumMod val="40000"/>
              <a:lumOff val="60000"/>
              <a:alpha val="49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3</a:t>
            </a:r>
            <a:r>
              <a:rPr lang="en-US" sz="1200" dirty="0">
                <a:solidFill>
                  <a:schemeClr val="bg2">
                    <a:lumMod val="90000"/>
                  </a:schemeClr>
                </a:solidFill>
              </a:rPr>
              <a:t>.</a:t>
            </a:r>
          </a:p>
        </p:txBody>
      </p:sp>
      <p:sp>
        <p:nvSpPr>
          <p:cNvPr id="15" name="TextBox 14">
            <a:extLst>
              <a:ext uri="{FF2B5EF4-FFF2-40B4-BE49-F238E27FC236}">
                <a16:creationId xmlns:a16="http://schemas.microsoft.com/office/drawing/2014/main" id="{B3305137-F548-6B40-B901-8D0DD20712A9}"/>
              </a:ext>
            </a:extLst>
          </p:cNvPr>
          <p:cNvSpPr txBox="1"/>
          <p:nvPr/>
        </p:nvSpPr>
        <p:spPr>
          <a:xfrm>
            <a:off x="4806174" y="3149600"/>
            <a:ext cx="2654169" cy="369332"/>
          </a:xfrm>
          <a:prstGeom prst="rect">
            <a:avLst/>
          </a:prstGeom>
          <a:noFill/>
        </p:spPr>
        <p:txBody>
          <a:bodyPr wrap="square" rtlCol="0">
            <a:spAutoFit/>
          </a:bodyPr>
          <a:lstStyle/>
          <a:p>
            <a:r>
              <a:rPr lang="en-US" dirty="0">
                <a:solidFill>
                  <a:schemeClr val="bg2">
                    <a:lumMod val="90000"/>
                  </a:schemeClr>
                </a:solidFill>
              </a:rPr>
              <a:t>Key Elements of Solution</a:t>
            </a:r>
          </a:p>
        </p:txBody>
      </p:sp>
      <p:sp>
        <p:nvSpPr>
          <p:cNvPr id="13" name="Rounded Rectangle 12">
            <a:extLst>
              <a:ext uri="{FF2B5EF4-FFF2-40B4-BE49-F238E27FC236}">
                <a16:creationId xmlns:a16="http://schemas.microsoft.com/office/drawing/2014/main" id="{26A5DA0B-A809-6747-9269-215A87FB7362}"/>
              </a:ext>
            </a:extLst>
          </p:cNvPr>
          <p:cNvSpPr/>
          <p:nvPr/>
        </p:nvSpPr>
        <p:spPr>
          <a:xfrm>
            <a:off x="4416632" y="2801860"/>
            <a:ext cx="3852670" cy="1325564"/>
          </a:xfrm>
          <a:prstGeom prst="roundRect">
            <a:avLst/>
          </a:prstGeom>
          <a:solidFill>
            <a:schemeClr val="accent4">
              <a:lumMod val="40000"/>
              <a:lumOff val="60000"/>
              <a:alpha val="49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4</a:t>
            </a:r>
            <a:r>
              <a:rPr lang="en-US" sz="1200" dirty="0">
                <a:solidFill>
                  <a:schemeClr val="bg2">
                    <a:lumMod val="90000"/>
                  </a:schemeClr>
                </a:solidFill>
              </a:rPr>
              <a:t>. </a:t>
            </a:r>
          </a:p>
        </p:txBody>
      </p:sp>
      <p:sp>
        <p:nvSpPr>
          <p:cNvPr id="16" name="TextBox 15">
            <a:extLst>
              <a:ext uri="{FF2B5EF4-FFF2-40B4-BE49-F238E27FC236}">
                <a16:creationId xmlns:a16="http://schemas.microsoft.com/office/drawing/2014/main" id="{BCC92F71-BFC8-5F45-B984-FABE2821796A}"/>
              </a:ext>
            </a:extLst>
          </p:cNvPr>
          <p:cNvSpPr txBox="1"/>
          <p:nvPr/>
        </p:nvSpPr>
        <p:spPr>
          <a:xfrm>
            <a:off x="2815771" y="3279976"/>
            <a:ext cx="1394939" cy="369332"/>
          </a:xfrm>
          <a:prstGeom prst="rect">
            <a:avLst/>
          </a:prstGeom>
          <a:noFill/>
        </p:spPr>
        <p:txBody>
          <a:bodyPr wrap="square" rtlCol="0">
            <a:spAutoFit/>
          </a:bodyPr>
          <a:lstStyle/>
          <a:p>
            <a:r>
              <a:rPr lang="en-US" dirty="0">
                <a:solidFill>
                  <a:schemeClr val="bg2">
                    <a:lumMod val="90000"/>
                  </a:schemeClr>
                </a:solidFill>
              </a:rPr>
              <a:t>Value Vector</a:t>
            </a:r>
          </a:p>
        </p:txBody>
      </p:sp>
      <p:sp>
        <p:nvSpPr>
          <p:cNvPr id="14" name="Rounded Rectangle 13">
            <a:extLst>
              <a:ext uri="{FF2B5EF4-FFF2-40B4-BE49-F238E27FC236}">
                <a16:creationId xmlns:a16="http://schemas.microsoft.com/office/drawing/2014/main" id="{8AB333CC-BE3C-7047-A838-B1209950325B}"/>
              </a:ext>
            </a:extLst>
          </p:cNvPr>
          <p:cNvSpPr/>
          <p:nvPr/>
        </p:nvSpPr>
        <p:spPr>
          <a:xfrm>
            <a:off x="2518791" y="2801860"/>
            <a:ext cx="1877989" cy="1325564"/>
          </a:xfrm>
          <a:prstGeom prst="roundRect">
            <a:avLst/>
          </a:prstGeom>
          <a:solidFill>
            <a:schemeClr val="accent4">
              <a:lumMod val="40000"/>
              <a:lumOff val="60000"/>
              <a:alpha val="49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5</a:t>
            </a:r>
            <a:r>
              <a:rPr lang="en-US" sz="1200" dirty="0">
                <a:solidFill>
                  <a:schemeClr val="bg2">
                    <a:lumMod val="90000"/>
                  </a:schemeClr>
                </a:solidFill>
              </a:rPr>
              <a:t>.</a:t>
            </a:r>
          </a:p>
        </p:txBody>
      </p:sp>
      <p:sp>
        <p:nvSpPr>
          <p:cNvPr id="5" name="TextBox 4">
            <a:extLst>
              <a:ext uri="{FF2B5EF4-FFF2-40B4-BE49-F238E27FC236}">
                <a16:creationId xmlns:a16="http://schemas.microsoft.com/office/drawing/2014/main" id="{B942411B-4E06-8840-A6BB-25D7E499F580}"/>
              </a:ext>
            </a:extLst>
          </p:cNvPr>
          <p:cNvSpPr txBox="1"/>
          <p:nvPr/>
        </p:nvSpPr>
        <p:spPr>
          <a:xfrm>
            <a:off x="3033132" y="1944287"/>
            <a:ext cx="1048214" cy="369332"/>
          </a:xfrm>
          <a:prstGeom prst="rect">
            <a:avLst/>
          </a:prstGeom>
          <a:noFill/>
        </p:spPr>
        <p:txBody>
          <a:bodyPr wrap="square" rtlCol="0">
            <a:spAutoFit/>
          </a:bodyPr>
          <a:lstStyle/>
          <a:p>
            <a:r>
              <a:rPr lang="en-US" dirty="0">
                <a:solidFill>
                  <a:schemeClr val="bg2">
                    <a:lumMod val="90000"/>
                  </a:schemeClr>
                </a:solidFill>
              </a:rPr>
              <a:t>The GAP</a:t>
            </a:r>
          </a:p>
        </p:txBody>
      </p:sp>
      <p:sp>
        <p:nvSpPr>
          <p:cNvPr id="10" name="Rounded Rectangle 9">
            <a:extLst>
              <a:ext uri="{FF2B5EF4-FFF2-40B4-BE49-F238E27FC236}">
                <a16:creationId xmlns:a16="http://schemas.microsoft.com/office/drawing/2014/main" id="{D987E753-D20E-5644-B9F0-3D8C8F54DFF3}"/>
              </a:ext>
            </a:extLst>
          </p:cNvPr>
          <p:cNvSpPr/>
          <p:nvPr/>
        </p:nvSpPr>
        <p:spPr>
          <a:xfrm>
            <a:off x="2507440" y="1453994"/>
            <a:ext cx="1858195" cy="1325564"/>
          </a:xfrm>
          <a:prstGeom prst="roundRect">
            <a:avLst/>
          </a:prstGeom>
          <a:solidFill>
            <a:schemeClr val="accent4">
              <a:lumMod val="40000"/>
              <a:lumOff val="60000"/>
              <a:alpha val="49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1 </a:t>
            </a:r>
          </a:p>
        </p:txBody>
      </p:sp>
      <p:pic>
        <p:nvPicPr>
          <p:cNvPr id="20" name="Graphic 19" descr="User outline">
            <a:extLst>
              <a:ext uri="{FF2B5EF4-FFF2-40B4-BE49-F238E27FC236}">
                <a16:creationId xmlns:a16="http://schemas.microsoft.com/office/drawing/2014/main" id="{4A9AF85E-51D3-4D4E-A431-1AA680B2311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941634" y="4240255"/>
            <a:ext cx="914400" cy="914400"/>
          </a:xfrm>
          <a:prstGeom prst="rect">
            <a:avLst/>
          </a:prstGeom>
        </p:spPr>
      </p:pic>
      <p:sp>
        <p:nvSpPr>
          <p:cNvPr id="21" name="TextBox 20">
            <a:extLst>
              <a:ext uri="{FF2B5EF4-FFF2-40B4-BE49-F238E27FC236}">
                <a16:creationId xmlns:a16="http://schemas.microsoft.com/office/drawing/2014/main" id="{15EB5804-79B8-5E49-ACB3-B14E076BB44D}"/>
              </a:ext>
            </a:extLst>
          </p:cNvPr>
          <p:cNvSpPr txBox="1"/>
          <p:nvPr/>
        </p:nvSpPr>
        <p:spPr>
          <a:xfrm rot="5400000">
            <a:off x="7550219" y="4389358"/>
            <a:ext cx="1077865" cy="553998"/>
          </a:xfrm>
          <a:prstGeom prst="rect">
            <a:avLst/>
          </a:prstGeom>
          <a:noFill/>
        </p:spPr>
        <p:txBody>
          <a:bodyPr wrap="square" rtlCol="0">
            <a:spAutoFit/>
          </a:bodyPr>
          <a:lstStyle/>
          <a:p>
            <a:pPr algn="ctr"/>
            <a:r>
              <a:rPr lang="en-US" sz="1000" dirty="0"/>
              <a:t>Name</a:t>
            </a:r>
          </a:p>
          <a:p>
            <a:pPr algn="ctr"/>
            <a:r>
              <a:rPr lang="en-US" sz="1000" dirty="0"/>
              <a:t>Organization</a:t>
            </a:r>
          </a:p>
          <a:p>
            <a:pPr algn="ctr"/>
            <a:r>
              <a:rPr lang="en-US" sz="1000" dirty="0"/>
              <a:t>Role</a:t>
            </a:r>
          </a:p>
        </p:txBody>
      </p:sp>
    </p:spTree>
    <p:extLst>
      <p:ext uri="{BB962C8B-B14F-4D97-AF65-F5344CB8AC3E}">
        <p14:creationId xmlns:p14="http://schemas.microsoft.com/office/powerpoint/2010/main" val="2742671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612</TotalTime>
  <Words>259</Words>
  <Application>Microsoft Macintosh PowerPoint</Application>
  <PresentationFormat>Widescreen</PresentationFormat>
  <Paragraphs>42</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Chalkduster</vt:lpstr>
      <vt:lpstr>Office Theme</vt:lpstr>
      <vt:lpstr>CANVAS Mockup</vt:lpstr>
      <vt:lpstr>Guide-1</vt:lpstr>
      <vt:lpstr>Guide-2</vt:lpstr>
      <vt:lpstr>Your Sketch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Mockup</dc:title>
  <dc:creator>shridhar lolla</dc:creator>
  <cp:lastModifiedBy>shridhar lolla</cp:lastModifiedBy>
  <cp:revision>18</cp:revision>
  <dcterms:created xsi:type="dcterms:W3CDTF">2022-01-02T10:30:18Z</dcterms:created>
  <dcterms:modified xsi:type="dcterms:W3CDTF">2022-02-21T09:19:56Z</dcterms:modified>
</cp:coreProperties>
</file>